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894" r:id="rId2"/>
    <p:sldId id="895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A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7"/>
  </p:normalViewPr>
  <p:slideViewPr>
    <p:cSldViewPr snapToGrid="0">
      <p:cViewPr varScale="1">
        <p:scale>
          <a:sx n="65" d="100"/>
          <a:sy n="65" d="100"/>
        </p:scale>
        <p:origin x="8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9ECA47-0D4E-8DF7-8B61-DFD919EC4E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A7D3442-0F5D-4921-1190-03E98066E3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3E588E-D983-CF5C-E219-B7578D743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A2EC6-597C-424F-BB37-AE0B42401450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8303037-5E99-5FDE-4D0B-42899B17D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16192B-BC2C-8741-12E3-AC7AEA026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C26C-F7B1-AC4F-B769-4D6E74B538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269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0E386A-0192-7E9E-E0EB-690A2631C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FA8F017-9479-FEDB-3F88-05456D889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3F4F54-9963-7068-C040-294E8F327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A2EC6-597C-424F-BB37-AE0B42401450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1F0DF3-82AE-EA61-A502-8C8187464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5C31A2F-309B-D91C-4525-ACE1D4021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C26C-F7B1-AC4F-B769-4D6E74B538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519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F27EDA0-7E15-CF11-C2DB-5E082A7FD1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376C23F-120E-65B2-F976-F8E610B20A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9A2DF8-123E-F94E-4DDE-F1D90661C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A2EC6-597C-424F-BB37-AE0B42401450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223C3A-4B8C-99A1-46F9-B7D9B8FB3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E06FCD7-8342-5918-CBE0-E1BD7482D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C26C-F7B1-AC4F-B769-4D6E74B538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683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5B5021-1406-44AB-5146-ADBAE4D59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85CACC-6B8B-9136-6FCF-6868456C8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3D783FC-F692-6E81-8EC8-F3118C5B9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A2EC6-597C-424F-BB37-AE0B42401450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47E27E9-9698-7D90-8BA6-7C7E77C99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1A1017-3F72-E982-1DC8-7CF7283BE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C26C-F7B1-AC4F-B769-4D6E74B538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6294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9C343E-4A11-C6EB-E8E2-F71C7C2B0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1893A51-D44A-0B52-585A-E559D37887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541ACA-54E8-2FBD-3C57-112B06426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A2EC6-597C-424F-BB37-AE0B42401450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BBFA47-1DA1-385E-5F59-57A6EFA46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D887F1F-6449-A44B-6434-2640E1801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C26C-F7B1-AC4F-B769-4D6E74B538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0559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E649E6-22C3-CF84-A8AB-96176844D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6435D9-263A-7D74-FC34-74BA3004A2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AE0CA47-0EF7-B3DE-3414-45F343B953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C392007-BBE0-2BA5-DB87-02355126C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A2EC6-597C-424F-BB37-AE0B42401450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77BA99D-26E4-2E34-FFE6-AA041701B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7770AC3-086A-8210-28B7-07B71216B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C26C-F7B1-AC4F-B769-4D6E74B538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3799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CDFF2D-C33F-6DC2-C9FF-FB63C2FC5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79827E7-CA65-A209-DE3C-9E0C9C2CA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BDA7791-5A2A-9A11-D232-39A9ACA568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040CD81-F8E8-9F0A-89B8-B85D9C621B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8C334FB-6431-D03B-F6D8-4DE0E9167D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F2CAEE3-6135-4D2C-F879-28B4F5ED9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A2EC6-597C-424F-BB37-AE0B42401450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18496F0-94EB-361A-93D2-A4295A934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49E9C55-22D7-7A7A-700A-E68AD194C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C26C-F7B1-AC4F-B769-4D6E74B538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1595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5A9B8C-54BC-6F20-727A-3561BAA65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1C11138-2494-0D87-2267-9CCCBC400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A2EC6-597C-424F-BB37-AE0B42401450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C5699BB-C6BB-D13E-F9FA-AA9029E5D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3B45C6B-91FD-D93E-3E48-A82D69926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C26C-F7B1-AC4F-B769-4D6E74B538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3297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16D6696-E729-E6AA-AE4D-6B369F7CD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A2EC6-597C-424F-BB37-AE0B42401450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815E3E5-522B-FB56-0674-1A71BDE48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EC9C27F-BDFD-FD78-4E29-5AF3DF90F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C26C-F7B1-AC4F-B769-4D6E74B538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7689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1B8403-7477-5F09-C7BA-3B19FC6AD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D44B0C-546D-722C-218B-FB2997B9F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AD7E984-D51A-9030-A7DA-7D2560ADF2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A20A6A0-CDCF-1BF0-DE5C-E7CD781F4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A2EC6-597C-424F-BB37-AE0B42401450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7206C26-EF10-248E-C067-0AFB846DB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56F0EB0-921E-6A25-096B-1F2B9C728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C26C-F7B1-AC4F-B769-4D6E74B538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4396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DE8F8E-9F51-CF4A-52C8-82F390C11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DAF4905-E35E-ADB3-533F-3F7CA59DF0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56D97C6-249C-9980-DC31-257E4CCAC6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6C7A7D4-6CA5-748A-005F-3F8108972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A2EC6-597C-424F-BB37-AE0B42401450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555F5B4-1A57-AB2D-2B14-B920CE59E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30FDE59-5276-5DB8-A415-6A67003E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3C26C-F7B1-AC4F-B769-4D6E74B538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832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C0C3495-E36A-58A7-074B-0C7C5EEB9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79E0D0-AE39-55C3-CA0E-2FBAAA62E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1FD3EAF-C7FE-3C63-C83E-CCC969AC57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A2EC6-597C-424F-BB37-AE0B42401450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0CA2685-4E45-8345-9171-572F01180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78D207-62A7-FF12-3D1A-AA2B545409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3C26C-F7B1-AC4F-B769-4D6E74B538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635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ttangolo 40">
            <a:extLst>
              <a:ext uri="{FF2B5EF4-FFF2-40B4-BE49-F238E27FC236}">
                <a16:creationId xmlns:a16="http://schemas.microsoft.com/office/drawing/2014/main" id="{D126293C-9A22-9645-9190-27212C7058C6}"/>
              </a:ext>
            </a:extLst>
          </p:cNvPr>
          <p:cNvSpPr/>
          <p:nvPr/>
        </p:nvSpPr>
        <p:spPr>
          <a:xfrm>
            <a:off x="303973" y="306703"/>
            <a:ext cx="3807305" cy="4525373"/>
          </a:xfrm>
          <a:prstGeom prst="rect">
            <a:avLst/>
          </a:prstGeom>
          <a:solidFill>
            <a:srgbClr val="014A9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Gill Sans Infant Std"/>
              <a:cs typeface="Gill Sans Infant Std"/>
            </a:endParaRPr>
          </a:p>
        </p:txBody>
      </p:sp>
      <p:sp>
        <p:nvSpPr>
          <p:cNvPr id="40" name="Freccia giù 39">
            <a:extLst>
              <a:ext uri="{FF2B5EF4-FFF2-40B4-BE49-F238E27FC236}">
                <a16:creationId xmlns:a16="http://schemas.microsoft.com/office/drawing/2014/main" id="{C820A25B-0A57-F640-8130-22D57D3FD435}"/>
              </a:ext>
            </a:extLst>
          </p:cNvPr>
          <p:cNvSpPr/>
          <p:nvPr/>
        </p:nvSpPr>
        <p:spPr>
          <a:xfrm>
            <a:off x="256527" y="2088175"/>
            <a:ext cx="3924100" cy="471335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Gill Sans Infant Std"/>
              <a:cs typeface="Gill Sans Infant Std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7E0C66B-826C-4BF1-AF11-FFB837D2A4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65213" y="1187791"/>
            <a:ext cx="7404765" cy="880533"/>
          </a:xfrm>
        </p:spPr>
        <p:txBody>
          <a:bodyPr anchor="ctr">
            <a:noAutofit/>
          </a:bodyPr>
          <a:lstStyle/>
          <a:p>
            <a:pPr algn="l"/>
            <a:r>
              <a:rPr lang="it-IT" sz="2400" b="1" dirty="0">
                <a:latin typeface="Montserrat" pitchFamily="2" charset="0"/>
                <a:cs typeface="Aharoni" panose="02010803020104030203" pitchFamily="2" charset="-79"/>
              </a:rPr>
              <a:t>CARONTE: TRAGHETTARE IDEE DI LEGALITA’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56EEDB-11C4-43F7-BC58-635733E32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B8921-D143-E147-AD8E-A24E11BF8E26}" type="slidenum">
              <a:rPr lang="it-IT" smtClean="0"/>
              <a:t>1</a:t>
            </a:fld>
            <a:endParaRPr lang="it-IT"/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11A8075D-BF05-2C47-9BF2-E445CFBB23A6}"/>
              </a:ext>
            </a:extLst>
          </p:cNvPr>
          <p:cNvGrpSpPr/>
          <p:nvPr/>
        </p:nvGrpSpPr>
        <p:grpSpPr>
          <a:xfrm>
            <a:off x="2786199" y="5115435"/>
            <a:ext cx="7634268" cy="3156426"/>
            <a:chOff x="4149237" y="2830094"/>
            <a:chExt cx="7634268" cy="3156426"/>
          </a:xfrm>
        </p:grpSpPr>
        <p:sp>
          <p:nvSpPr>
            <p:cNvPr id="9" name="Sottotitolo 2">
              <a:extLst>
                <a:ext uri="{FF2B5EF4-FFF2-40B4-BE49-F238E27FC236}">
                  <a16:creationId xmlns:a16="http://schemas.microsoft.com/office/drawing/2014/main" id="{AC328DA8-03BD-7947-B98C-155BDC1D22C0}"/>
                </a:ext>
              </a:extLst>
            </p:cNvPr>
            <p:cNvSpPr txBox="1">
              <a:spLocks/>
            </p:cNvSpPr>
            <p:nvPr/>
          </p:nvSpPr>
          <p:spPr>
            <a:xfrm>
              <a:off x="4149237" y="2830094"/>
              <a:ext cx="3807305" cy="797393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>
              <a:lvl1pPr marL="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Font typeface="Arial"/>
                <a:buNone/>
                <a:defRPr sz="2400" b="1" i="0" kern="1200">
                  <a:solidFill>
                    <a:schemeClr val="tx2"/>
                  </a:solidFill>
                  <a:latin typeface="Gill Sans Infant Std"/>
                  <a:ea typeface="+mn-ea"/>
                  <a:cs typeface="Gill Sans Infant Std"/>
                </a:defRPr>
              </a:lvl1pPr>
              <a:lvl2pPr marL="4572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Font typeface="Arial"/>
                <a:buNone/>
                <a:defRPr sz="20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2pPr>
              <a:lvl3pPr marL="9144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Font typeface="Arial"/>
                <a:buNone/>
                <a:defRPr sz="18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3pPr>
              <a:lvl4pPr marL="13716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Font typeface="Arial"/>
                <a:buNone/>
                <a:defRPr sz="16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4pPr>
              <a:lvl5pPr marL="18288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Font typeface="Arial"/>
                <a:buNone/>
                <a:defRPr sz="16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0"/>
                </a:spcAft>
              </a:pPr>
              <a:endParaRPr lang="it-IT" sz="1600" b="0" dirty="0">
                <a:solidFill>
                  <a:schemeClr val="tx1"/>
                </a:solidFill>
              </a:endParaRPr>
            </a:p>
          </p:txBody>
        </p:sp>
        <p:sp>
          <p:nvSpPr>
            <p:cNvPr id="28" name="Sottotitolo 2">
              <a:extLst>
                <a:ext uri="{FF2B5EF4-FFF2-40B4-BE49-F238E27FC236}">
                  <a16:creationId xmlns:a16="http://schemas.microsoft.com/office/drawing/2014/main" id="{6CA392FE-C478-5E46-8807-12821DCD4707}"/>
                </a:ext>
              </a:extLst>
            </p:cNvPr>
            <p:cNvSpPr txBox="1">
              <a:spLocks/>
            </p:cNvSpPr>
            <p:nvPr/>
          </p:nvSpPr>
          <p:spPr>
            <a:xfrm>
              <a:off x="4149237" y="4002152"/>
              <a:ext cx="3571315" cy="797393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>
              <a:lvl1pPr marL="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Font typeface="Arial"/>
                <a:buNone/>
                <a:defRPr sz="2400" b="1" i="0" kern="1200">
                  <a:solidFill>
                    <a:schemeClr val="tx2"/>
                  </a:solidFill>
                  <a:latin typeface="Gill Sans Infant Std"/>
                  <a:ea typeface="+mn-ea"/>
                  <a:cs typeface="Gill Sans Infant Std"/>
                </a:defRPr>
              </a:lvl1pPr>
              <a:lvl2pPr marL="4572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Font typeface="Arial"/>
                <a:buNone/>
                <a:defRPr sz="20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2pPr>
              <a:lvl3pPr marL="9144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Font typeface="Arial"/>
                <a:buNone/>
                <a:defRPr sz="18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3pPr>
              <a:lvl4pPr marL="13716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Font typeface="Arial"/>
                <a:buNone/>
                <a:defRPr sz="16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4pPr>
              <a:lvl5pPr marL="18288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Font typeface="Arial"/>
                <a:buNone/>
                <a:defRPr sz="16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t-IT" sz="1600" b="0" dirty="0">
                <a:solidFill>
                  <a:schemeClr val="tx1"/>
                </a:solidFill>
              </a:endParaRPr>
            </a:p>
          </p:txBody>
        </p:sp>
        <p:sp>
          <p:nvSpPr>
            <p:cNvPr id="30" name="Sottotitolo 2">
              <a:extLst>
                <a:ext uri="{FF2B5EF4-FFF2-40B4-BE49-F238E27FC236}">
                  <a16:creationId xmlns:a16="http://schemas.microsoft.com/office/drawing/2014/main" id="{FB174E42-30F7-8447-85E0-BE5530B4424D}"/>
                </a:ext>
              </a:extLst>
            </p:cNvPr>
            <p:cNvSpPr txBox="1">
              <a:spLocks/>
            </p:cNvSpPr>
            <p:nvPr/>
          </p:nvSpPr>
          <p:spPr>
            <a:xfrm>
              <a:off x="8301100" y="4014386"/>
              <a:ext cx="3482405" cy="797393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>
              <a:lvl1pPr marL="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Font typeface="Arial"/>
                <a:buNone/>
                <a:defRPr sz="2400" b="1" i="0" kern="1200">
                  <a:solidFill>
                    <a:schemeClr val="tx2"/>
                  </a:solidFill>
                  <a:latin typeface="Gill Sans Infant Std"/>
                  <a:ea typeface="+mn-ea"/>
                  <a:cs typeface="Gill Sans Infant Std"/>
                </a:defRPr>
              </a:lvl1pPr>
              <a:lvl2pPr marL="4572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Font typeface="Arial"/>
                <a:buNone/>
                <a:defRPr sz="20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2pPr>
              <a:lvl3pPr marL="9144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Font typeface="Arial"/>
                <a:buNone/>
                <a:defRPr sz="18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3pPr>
              <a:lvl4pPr marL="13716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Font typeface="Arial"/>
                <a:buNone/>
                <a:defRPr sz="16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4pPr>
              <a:lvl5pPr marL="18288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Font typeface="Arial"/>
                <a:buNone/>
                <a:defRPr sz="16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t-IT" sz="1600" b="0" dirty="0">
                <a:solidFill>
                  <a:schemeClr val="tx1"/>
                </a:solidFill>
              </a:endParaRPr>
            </a:p>
          </p:txBody>
        </p:sp>
        <p:sp>
          <p:nvSpPr>
            <p:cNvPr id="32" name="Sottotitolo 2">
              <a:extLst>
                <a:ext uri="{FF2B5EF4-FFF2-40B4-BE49-F238E27FC236}">
                  <a16:creationId xmlns:a16="http://schemas.microsoft.com/office/drawing/2014/main" id="{7BC1E0E7-1FA6-334A-AE66-97F91FBD3941}"/>
                </a:ext>
              </a:extLst>
            </p:cNvPr>
            <p:cNvSpPr txBox="1">
              <a:spLocks/>
            </p:cNvSpPr>
            <p:nvPr/>
          </p:nvSpPr>
          <p:spPr>
            <a:xfrm>
              <a:off x="4149237" y="5189127"/>
              <a:ext cx="3571315" cy="797393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>
              <a:lvl1pPr marL="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Font typeface="Arial"/>
                <a:buNone/>
                <a:defRPr sz="2400" b="1" i="0" kern="1200">
                  <a:solidFill>
                    <a:schemeClr val="tx2"/>
                  </a:solidFill>
                  <a:latin typeface="Gill Sans Infant Std"/>
                  <a:ea typeface="+mn-ea"/>
                  <a:cs typeface="Gill Sans Infant Std"/>
                </a:defRPr>
              </a:lvl1pPr>
              <a:lvl2pPr marL="4572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Font typeface="Arial"/>
                <a:buNone/>
                <a:defRPr sz="20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2pPr>
              <a:lvl3pPr marL="9144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Font typeface="Arial"/>
                <a:buNone/>
                <a:defRPr sz="18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3pPr>
              <a:lvl4pPr marL="13716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Font typeface="Arial"/>
                <a:buNone/>
                <a:defRPr sz="16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4pPr>
              <a:lvl5pPr marL="18288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Font typeface="Arial"/>
                <a:buNone/>
                <a:defRPr sz="16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t-IT" sz="1600" b="0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Sottotitolo 2">
            <a:extLst>
              <a:ext uri="{FF2B5EF4-FFF2-40B4-BE49-F238E27FC236}">
                <a16:creationId xmlns:a16="http://schemas.microsoft.com/office/drawing/2014/main" id="{615932C5-C901-2345-BB0B-AB358AD8FEA6}"/>
              </a:ext>
            </a:extLst>
          </p:cNvPr>
          <p:cNvSpPr txBox="1">
            <a:spLocks/>
          </p:cNvSpPr>
          <p:nvPr/>
        </p:nvSpPr>
        <p:spPr>
          <a:xfrm>
            <a:off x="633724" y="4444851"/>
            <a:ext cx="3147802" cy="152718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2400" b="1" i="0" kern="1200">
                <a:solidFill>
                  <a:schemeClr val="tx2"/>
                </a:solidFill>
                <a:latin typeface="Gill Sans Infant Std"/>
                <a:ea typeface="+mn-ea"/>
                <a:cs typeface="Gill Sans Infant Std"/>
              </a:defRPr>
            </a:lvl1pPr>
            <a:lvl2pPr marL="457200" indent="0" algn="ctr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20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2pPr>
            <a:lvl3pPr marL="914400" indent="0" algn="ctr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None/>
              <a:defRPr sz="18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3pPr>
            <a:lvl4pPr marL="1371600" indent="0" algn="ctr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6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4pPr>
            <a:lvl5pPr marL="1828800" indent="0" algn="ctr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None/>
              <a:defRPr sz="16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it-IT" sz="1300" dirty="0">
                <a:solidFill>
                  <a:schemeClr val="bg1"/>
                </a:solidFill>
                <a:latin typeface="Montserrat" pitchFamily="2" charset="0"/>
              </a:rPr>
              <a:t>Ragazze e ragazzi</a:t>
            </a:r>
          </a:p>
          <a:p>
            <a:pPr>
              <a:spcAft>
                <a:spcPts val="0"/>
              </a:spcAft>
            </a:pPr>
            <a:r>
              <a:rPr lang="it-IT" sz="1300" dirty="0">
                <a:solidFill>
                  <a:schemeClr val="bg1"/>
                </a:solidFill>
                <a:latin typeface="Montserrat" pitchFamily="2" charset="0"/>
              </a:rPr>
              <a:t>fra i 14 ed i 18 anni</a:t>
            </a:r>
          </a:p>
          <a:p>
            <a:pPr>
              <a:spcAft>
                <a:spcPts val="0"/>
              </a:spcAft>
            </a:pPr>
            <a:endParaRPr lang="it-IT" sz="1300" dirty="0">
              <a:solidFill>
                <a:schemeClr val="bg1"/>
              </a:solidFill>
              <a:latin typeface="Montserrat" pitchFamily="2" charset="0"/>
            </a:endParaRPr>
          </a:p>
          <a:p>
            <a:pPr>
              <a:spcAft>
                <a:spcPts val="0"/>
              </a:spcAft>
            </a:pPr>
            <a:r>
              <a:rPr lang="it-IT" sz="1300" dirty="0">
                <a:solidFill>
                  <a:schemeClr val="bg1"/>
                </a:solidFill>
                <a:latin typeface="Montserrat" pitchFamily="2" charset="0"/>
              </a:rPr>
              <a:t>Scuole Secondarie di I e II grado</a:t>
            </a:r>
          </a:p>
          <a:p>
            <a:pPr>
              <a:spcAft>
                <a:spcPts val="0"/>
              </a:spcAft>
            </a:pPr>
            <a:endParaRPr lang="it-IT" sz="1300" b="0" dirty="0">
              <a:solidFill>
                <a:schemeClr val="bg1"/>
              </a:solidFill>
              <a:latin typeface="Montserrat" pitchFamily="2" charset="0"/>
            </a:endParaRPr>
          </a:p>
          <a:p>
            <a:pPr>
              <a:spcAft>
                <a:spcPts val="0"/>
              </a:spcAft>
            </a:pPr>
            <a:r>
              <a:rPr lang="it-IT" sz="1300" dirty="0">
                <a:solidFill>
                  <a:schemeClr val="bg1"/>
                </a:solidFill>
                <a:latin typeface="Montserrat" pitchFamily="2" charset="0"/>
              </a:rPr>
              <a:t>Anno scolastico 2022/2023</a:t>
            </a:r>
          </a:p>
          <a:p>
            <a:pPr>
              <a:spcAft>
                <a:spcPts val="0"/>
              </a:spcAft>
            </a:pPr>
            <a:endParaRPr lang="it-IT" sz="1300" dirty="0">
              <a:solidFill>
                <a:schemeClr val="bg1"/>
              </a:solidFill>
              <a:latin typeface="Montserrat" pitchFamily="2" charset="0"/>
            </a:endParaRPr>
          </a:p>
          <a:p>
            <a:pPr>
              <a:spcAft>
                <a:spcPts val="0"/>
              </a:spcAft>
            </a:pPr>
            <a:r>
              <a:rPr lang="it-IT" sz="1300" dirty="0">
                <a:solidFill>
                  <a:schemeClr val="bg1"/>
                </a:solidFill>
                <a:latin typeface="Montserrat" pitchFamily="2" charset="0"/>
              </a:rPr>
              <a:t> </a:t>
            </a:r>
            <a:endParaRPr lang="it-IT" sz="1300" b="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147D3D10-0ACF-5A4B-98BA-EE2168CA7BD8}"/>
              </a:ext>
            </a:extLst>
          </p:cNvPr>
          <p:cNvSpPr txBox="1"/>
          <p:nvPr/>
        </p:nvSpPr>
        <p:spPr>
          <a:xfrm>
            <a:off x="4616275" y="2532619"/>
            <a:ext cx="7242631" cy="37548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dirty="0">
                <a:solidFill>
                  <a:srgbClr val="FF0000"/>
                </a:solidFill>
                <a:latin typeface="Montserrat" pitchFamily="2" charset="0"/>
                <a:cs typeface="Aharoni" panose="02010803020104030203" pitchFamily="2" charset="-79"/>
              </a:rPr>
              <a:t>►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latin typeface="Montserrat" pitchFamily="2" charset="0"/>
                <a:cs typeface="Aharoni" panose="02010803020104030203" pitchFamily="2" charset="-79"/>
              </a:rPr>
              <a:t>L’idea di coinvolgere la regione Sicilia e la regione Calabria nasce dalla necessità di </a:t>
            </a:r>
            <a:r>
              <a:rPr lang="it-IT" sz="1400" b="1" u="none" strike="noStrike" dirty="0">
                <a:solidFill>
                  <a:srgbClr val="000000"/>
                </a:solidFill>
                <a:effectLst/>
                <a:latin typeface="Montserrat" pitchFamily="2" charset="0"/>
                <a:cs typeface="Aharoni" panose="02010803020104030203" pitchFamily="2" charset="-79"/>
              </a:rPr>
              <a:t>riscattare</a:t>
            </a:r>
            <a:r>
              <a:rPr lang="it-IT" sz="1400" u="none" strike="noStrike" dirty="0">
                <a:solidFill>
                  <a:srgbClr val="000000"/>
                </a:solidFill>
                <a:effectLst/>
                <a:latin typeface="Montserrat" pitchFamily="2" charset="0"/>
                <a:cs typeface="Aharoni" panose="02010803020104030203" pitchFamily="2" charset="-79"/>
              </a:rPr>
              <a:t> queste due terre martoriate dai fenomeni di mafia e di ‘ndrangheta.</a:t>
            </a:r>
          </a:p>
          <a:p>
            <a:pPr>
              <a:spcAft>
                <a:spcPts val="600"/>
              </a:spcAft>
            </a:pPr>
            <a:r>
              <a:rPr lang="it-IT" sz="1400" dirty="0">
                <a:solidFill>
                  <a:srgbClr val="FF0000"/>
                </a:solidFill>
                <a:latin typeface="Montserrat" pitchFamily="2" charset="0"/>
                <a:cs typeface="Aharoni" panose="02010803020104030203" pitchFamily="2" charset="-79"/>
              </a:rPr>
              <a:t>►</a:t>
            </a:r>
            <a:r>
              <a:rPr lang="it-IT" sz="1400" dirty="0">
                <a:latin typeface="Montserrat" pitchFamily="2" charset="0"/>
                <a:cs typeface="Aharoni" panose="02010803020104030203" pitchFamily="2" charset="-79"/>
              </a:rPr>
              <a:t>Per contribuire al raggiungimento del </a:t>
            </a:r>
            <a:r>
              <a:rPr lang="it-IT" sz="1400" b="1" dirty="0">
                <a:latin typeface="Montserrat" pitchFamily="2" charset="0"/>
                <a:cs typeface="Aharoni" panose="02010803020104030203" pitchFamily="2" charset="-79"/>
              </a:rPr>
              <a:t>primo</a:t>
            </a:r>
            <a:r>
              <a:rPr lang="it-IT" sz="1400" dirty="0">
                <a:solidFill>
                  <a:srgbClr val="FF0000"/>
                </a:solidFill>
                <a:latin typeface="Montserrat" pitchFamily="2" charset="0"/>
                <a:cs typeface="Aharoni" panose="02010803020104030203" pitchFamily="2" charset="-79"/>
              </a:rPr>
              <a:t> </a:t>
            </a:r>
            <a:r>
              <a:rPr lang="it-IT" sz="1400" b="1" dirty="0">
                <a:latin typeface="Montserrat" pitchFamily="2" charset="0"/>
                <a:cs typeface="Aharoni" panose="02010803020104030203" pitchFamily="2" charset="-79"/>
              </a:rPr>
              <a:t>obiettivo</a:t>
            </a:r>
            <a:r>
              <a:rPr lang="it-IT" sz="1400" dirty="0">
                <a:solidFill>
                  <a:srgbClr val="FF0000"/>
                </a:solidFill>
                <a:latin typeface="Montserrat" pitchFamily="2" charset="0"/>
                <a:cs typeface="Aharoni" panose="02010803020104030203" pitchFamily="2" charset="-79"/>
              </a:rPr>
              <a:t> </a:t>
            </a:r>
            <a:r>
              <a:rPr lang="it-IT" sz="1400" b="1" dirty="0">
                <a:latin typeface="Montserrat" pitchFamily="2" charset="0"/>
                <a:cs typeface="Aharoni" panose="02010803020104030203" pitchFamily="2" charset="-79"/>
              </a:rPr>
              <a:t>strategico</a:t>
            </a:r>
            <a:r>
              <a:rPr lang="it-IT" sz="1400" dirty="0">
                <a:latin typeface="Montserrat" pitchFamily="2" charset="0"/>
                <a:cs typeface="Aharoni" panose="02010803020104030203" pitchFamily="2" charset="-79"/>
              </a:rPr>
              <a:t> del partenariato: rendere </a:t>
            </a:r>
            <a:r>
              <a:rPr lang="it-IT" sz="1400" b="1" dirty="0">
                <a:latin typeface="Montserrat" pitchFamily="2" charset="0"/>
                <a:cs typeface="Aharoni" panose="02010803020104030203" pitchFamily="2" charset="-79"/>
              </a:rPr>
              <a:t>Protagonisti i ragazzi e le ragazze</a:t>
            </a:r>
            <a:r>
              <a:rPr lang="it-IT" sz="1400" dirty="0">
                <a:latin typeface="Montserrat" pitchFamily="2" charset="0"/>
                <a:cs typeface="Aharoni" panose="02010803020104030203" pitchFamily="2" charset="-79"/>
              </a:rPr>
              <a:t>, fornendo loro strumenti che li possano rendere </a:t>
            </a:r>
            <a:r>
              <a:rPr lang="it-IT" sz="1400" b="1" dirty="0">
                <a:latin typeface="Montserrat" pitchFamily="2" charset="0"/>
                <a:cs typeface="Aharoni" panose="02010803020104030203" pitchFamily="2" charset="-79"/>
              </a:rPr>
              <a:t>attori</a:t>
            </a:r>
            <a:r>
              <a:rPr lang="it-IT" sz="1400" dirty="0">
                <a:solidFill>
                  <a:srgbClr val="FF0000"/>
                </a:solidFill>
                <a:latin typeface="Montserrat" pitchFamily="2" charset="0"/>
                <a:cs typeface="Aharoni" panose="02010803020104030203" pitchFamily="2" charset="-79"/>
              </a:rPr>
              <a:t> </a:t>
            </a:r>
            <a:r>
              <a:rPr lang="it-IT" sz="1400" b="1" dirty="0">
                <a:latin typeface="Montserrat" pitchFamily="2" charset="0"/>
                <a:cs typeface="Aharoni" panose="02010803020104030203" pitchFamily="2" charset="-79"/>
              </a:rPr>
              <a:t>reali</a:t>
            </a:r>
            <a:r>
              <a:rPr lang="it-IT" sz="1400" dirty="0">
                <a:solidFill>
                  <a:srgbClr val="FF0000"/>
                </a:solidFill>
                <a:latin typeface="Montserrat" pitchFamily="2" charset="0"/>
                <a:cs typeface="Aharoni" panose="02010803020104030203" pitchFamily="2" charset="-79"/>
              </a:rPr>
              <a:t> </a:t>
            </a:r>
            <a:r>
              <a:rPr lang="it-IT" sz="1400" b="1" dirty="0">
                <a:latin typeface="Montserrat" pitchFamily="2" charset="0"/>
                <a:cs typeface="Aharoni" panose="02010803020104030203" pitchFamily="2" charset="-79"/>
              </a:rPr>
              <a:t>del</a:t>
            </a:r>
            <a:r>
              <a:rPr lang="it-IT" sz="1400" dirty="0">
                <a:solidFill>
                  <a:srgbClr val="FF0000"/>
                </a:solidFill>
                <a:latin typeface="Montserrat" pitchFamily="2" charset="0"/>
                <a:cs typeface="Aharoni" panose="02010803020104030203" pitchFamily="2" charset="-79"/>
              </a:rPr>
              <a:t> </a:t>
            </a:r>
            <a:r>
              <a:rPr lang="it-IT" sz="1400" b="1" dirty="0">
                <a:latin typeface="Montserrat" pitchFamily="2" charset="0"/>
                <a:cs typeface="Aharoni" panose="02010803020104030203" pitchFamily="2" charset="-79"/>
              </a:rPr>
              <a:t>cambiamento dei propri territori, soprattutto far conoscere loro esperienze positive che possano aiutarli a far cambiare la narrazione con cui vengono sempre identificate queste due regioni.</a:t>
            </a:r>
            <a:endParaRPr lang="it-IT" sz="1400" dirty="0">
              <a:latin typeface="Montserrat" pitchFamily="2" charset="0"/>
              <a:cs typeface="Aharoni" panose="02010803020104030203" pitchFamily="2" charset="-79"/>
            </a:endParaRPr>
          </a:p>
          <a:p>
            <a:pPr>
              <a:spcAft>
                <a:spcPts val="600"/>
              </a:spcAft>
            </a:pPr>
            <a:r>
              <a:rPr lang="it-IT" sz="1400" dirty="0">
                <a:solidFill>
                  <a:srgbClr val="FF0000"/>
                </a:solidFill>
                <a:latin typeface="Montserrat" pitchFamily="2" charset="0"/>
                <a:cs typeface="Aharoni" panose="02010803020104030203" pitchFamily="2" charset="-79"/>
              </a:rPr>
              <a:t>►</a:t>
            </a:r>
            <a:r>
              <a:rPr lang="it-IT" sz="1400" dirty="0">
                <a:latin typeface="Montserrat" pitchFamily="2" charset="0"/>
                <a:cs typeface="Aharoni" panose="02010803020104030203" pitchFamily="2" charset="-79"/>
              </a:rPr>
              <a:t>Per </a:t>
            </a:r>
            <a:r>
              <a:rPr lang="it-IT" sz="1400" b="1" dirty="0">
                <a:latin typeface="Montserrat" pitchFamily="2" charset="0"/>
                <a:cs typeface="Aharoni" panose="02010803020104030203" pitchFamily="2" charset="-79"/>
              </a:rPr>
              <a:t>orientare</a:t>
            </a:r>
            <a:r>
              <a:rPr lang="it-IT" sz="1400" dirty="0">
                <a:solidFill>
                  <a:srgbClr val="FF0000"/>
                </a:solidFill>
                <a:latin typeface="Montserrat" pitchFamily="2" charset="0"/>
                <a:cs typeface="Aharoni" panose="02010803020104030203" pitchFamily="2" charset="-79"/>
              </a:rPr>
              <a:t> </a:t>
            </a:r>
            <a:r>
              <a:rPr lang="it-IT" sz="1400" b="1" dirty="0">
                <a:latin typeface="Montserrat" pitchFamily="2" charset="0"/>
                <a:cs typeface="Aharoni" panose="02010803020104030203" pitchFamily="2" charset="-79"/>
              </a:rPr>
              <a:t>dal</a:t>
            </a:r>
            <a:r>
              <a:rPr lang="it-IT" sz="1400" dirty="0">
                <a:solidFill>
                  <a:srgbClr val="FF0000"/>
                </a:solidFill>
                <a:latin typeface="Montserrat" pitchFamily="2" charset="0"/>
                <a:cs typeface="Aharoni" panose="02010803020104030203" pitchFamily="2" charset="-79"/>
              </a:rPr>
              <a:t> </a:t>
            </a:r>
            <a:r>
              <a:rPr lang="it-IT" sz="1400" b="1" dirty="0">
                <a:latin typeface="Montserrat" pitchFamily="2" charset="0"/>
                <a:cs typeface="Aharoni" panose="02010803020104030203" pitchFamily="2" charset="-79"/>
              </a:rPr>
              <a:t>basso</a:t>
            </a:r>
            <a:r>
              <a:rPr lang="it-IT" sz="1400" dirty="0">
                <a:latin typeface="Montserrat" pitchFamily="2" charset="0"/>
                <a:cs typeface="Aharoni" panose="02010803020104030203" pitchFamily="2" charset="-79"/>
              </a:rPr>
              <a:t>, e su iniziativa diretta delle giovani generazioni, gli </a:t>
            </a:r>
            <a:r>
              <a:rPr lang="it-IT" sz="1400" b="1" dirty="0">
                <a:latin typeface="Montserrat" pitchFamily="2" charset="0"/>
                <a:cs typeface="Aharoni" panose="02010803020104030203" pitchFamily="2" charset="-79"/>
              </a:rPr>
              <a:t>investimenti</a:t>
            </a:r>
            <a:r>
              <a:rPr lang="it-IT" sz="1400" dirty="0">
                <a:latin typeface="Montserrat" pitchFamily="2" charset="0"/>
                <a:cs typeface="Aharoni" panose="02010803020104030203" pitchFamily="2" charset="-79"/>
              </a:rPr>
              <a:t> di risorse pubbliche sui territori che più ne hanno bisogno, in particolare quelle rivolte alle </a:t>
            </a:r>
            <a:r>
              <a:rPr lang="it-IT" sz="1400" b="1" dirty="0">
                <a:latin typeface="Montserrat" pitchFamily="2" charset="0"/>
                <a:cs typeface="Aharoni" panose="02010803020104030203" pitchFamily="2" charset="-79"/>
              </a:rPr>
              <a:t>politiche</a:t>
            </a:r>
            <a:r>
              <a:rPr lang="it-IT" sz="1400" dirty="0">
                <a:solidFill>
                  <a:srgbClr val="FF0000"/>
                </a:solidFill>
                <a:latin typeface="Montserrat" pitchFamily="2" charset="0"/>
                <a:cs typeface="Aharoni" panose="02010803020104030203" pitchFamily="2" charset="-79"/>
              </a:rPr>
              <a:t> </a:t>
            </a:r>
            <a:r>
              <a:rPr lang="it-IT" sz="1400" b="1" dirty="0">
                <a:latin typeface="Montserrat" pitchFamily="2" charset="0"/>
                <a:cs typeface="Aharoni" panose="02010803020104030203" pitchFamily="2" charset="-79"/>
              </a:rPr>
              <a:t>per</a:t>
            </a:r>
            <a:r>
              <a:rPr lang="it-IT" sz="1400" dirty="0">
                <a:solidFill>
                  <a:srgbClr val="FF0000"/>
                </a:solidFill>
                <a:latin typeface="Montserrat" pitchFamily="2" charset="0"/>
                <a:cs typeface="Aharoni" panose="02010803020104030203" pitchFamily="2" charset="-79"/>
              </a:rPr>
              <a:t> </a:t>
            </a:r>
            <a:r>
              <a:rPr lang="it-IT" sz="1400" b="1" dirty="0">
                <a:latin typeface="Montserrat" pitchFamily="2" charset="0"/>
                <a:cs typeface="Aharoni" panose="02010803020104030203" pitchFamily="2" charset="-79"/>
              </a:rPr>
              <a:t>l’infanzia</a:t>
            </a:r>
            <a:r>
              <a:rPr lang="it-IT" sz="1400" dirty="0">
                <a:solidFill>
                  <a:srgbClr val="FF0000"/>
                </a:solidFill>
                <a:latin typeface="Montserrat" pitchFamily="2" charset="0"/>
                <a:cs typeface="Aharoni" panose="02010803020104030203" pitchFamily="2" charset="-79"/>
              </a:rPr>
              <a:t> </a:t>
            </a:r>
            <a:r>
              <a:rPr lang="it-IT" sz="1400" b="1" dirty="0">
                <a:latin typeface="Montserrat" pitchFamily="2" charset="0"/>
                <a:cs typeface="Aharoni" panose="02010803020104030203" pitchFamily="2" charset="-79"/>
              </a:rPr>
              <a:t>e</a:t>
            </a:r>
            <a:r>
              <a:rPr lang="it-IT" sz="1400" dirty="0">
                <a:solidFill>
                  <a:srgbClr val="FF0000"/>
                </a:solidFill>
                <a:latin typeface="Montserrat" pitchFamily="2" charset="0"/>
                <a:cs typeface="Aharoni" panose="02010803020104030203" pitchFamily="2" charset="-79"/>
              </a:rPr>
              <a:t> </a:t>
            </a:r>
            <a:r>
              <a:rPr lang="it-IT" sz="1400" b="1" dirty="0">
                <a:latin typeface="Montserrat" pitchFamily="2" charset="0"/>
                <a:cs typeface="Aharoni" panose="02010803020104030203" pitchFamily="2" charset="-79"/>
              </a:rPr>
              <a:t>l’adolescenza</a:t>
            </a:r>
            <a:r>
              <a:rPr lang="it-IT" sz="1400" dirty="0">
                <a:solidFill>
                  <a:srgbClr val="FF0000"/>
                </a:solidFill>
                <a:latin typeface="Montserrat" pitchFamily="2" charset="0"/>
                <a:cs typeface="Aharoni" panose="02010803020104030203" pitchFamily="2" charset="-79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it-IT" sz="1400" dirty="0">
                <a:solidFill>
                  <a:srgbClr val="FF0000"/>
                </a:solidFill>
                <a:latin typeface="Montserrat" pitchFamily="2" charset="0"/>
                <a:cs typeface="Aharoni" panose="02010803020104030203" pitchFamily="2" charset="-79"/>
              </a:rPr>
              <a:t>► </a:t>
            </a:r>
            <a:r>
              <a:rPr lang="it-IT" sz="1400" dirty="0">
                <a:latin typeface="Montserrat" pitchFamily="2" charset="0"/>
                <a:cs typeface="Aharoni" panose="02010803020104030203" pitchFamily="2" charset="-79"/>
              </a:rPr>
              <a:t>Per rafforzare </a:t>
            </a:r>
            <a:r>
              <a:rPr lang="it-IT" sz="1400" b="1" dirty="0">
                <a:latin typeface="Montserrat" pitchFamily="2" charset="0"/>
                <a:cs typeface="Aharoni" panose="02010803020104030203" pitchFamily="2" charset="-79"/>
              </a:rPr>
              <a:t>l’impatto</a:t>
            </a:r>
            <a:r>
              <a:rPr lang="it-IT" sz="1400" dirty="0">
                <a:latin typeface="Montserrat" pitchFamily="2" charset="0"/>
                <a:cs typeface="Aharoni" panose="02010803020104030203" pitchFamily="2" charset="-79"/>
              </a:rPr>
              <a:t> </a:t>
            </a:r>
            <a:r>
              <a:rPr lang="it-IT" sz="1400" b="1" dirty="0">
                <a:latin typeface="Montserrat" pitchFamily="2" charset="0"/>
                <a:cs typeface="Aharoni" panose="02010803020104030203" pitchFamily="2" charset="-79"/>
              </a:rPr>
              <a:t>territoriale</a:t>
            </a:r>
            <a:r>
              <a:rPr lang="it-IT" sz="1400" dirty="0">
                <a:latin typeface="Montserrat" pitchFamily="2" charset="0"/>
                <a:cs typeface="Aharoni" panose="02010803020104030203" pitchFamily="2" charset="-79"/>
              </a:rPr>
              <a:t> consolidare i </a:t>
            </a:r>
            <a:r>
              <a:rPr lang="it-IT" sz="1400" b="1" dirty="0">
                <a:latin typeface="Montserrat" pitchFamily="2" charset="0"/>
                <a:cs typeface="Aharoni" panose="02010803020104030203" pitchFamily="2" charset="-79"/>
              </a:rPr>
              <a:t>network</a:t>
            </a:r>
            <a:r>
              <a:rPr lang="it-IT" sz="1400" dirty="0">
                <a:solidFill>
                  <a:srgbClr val="FF0000"/>
                </a:solidFill>
                <a:latin typeface="Montserrat" pitchFamily="2" charset="0"/>
                <a:cs typeface="Aharoni" panose="02010803020104030203" pitchFamily="2" charset="-79"/>
              </a:rPr>
              <a:t> </a:t>
            </a:r>
            <a:r>
              <a:rPr lang="it-IT" sz="1400" b="1" dirty="0">
                <a:latin typeface="Montserrat" pitchFamily="2" charset="0"/>
                <a:cs typeface="Aharoni" panose="02010803020104030203" pitchFamily="2" charset="-79"/>
              </a:rPr>
              <a:t>di alleanze </a:t>
            </a:r>
            <a:r>
              <a:rPr lang="it-IT" sz="1400" dirty="0">
                <a:latin typeface="Montserrat" pitchFamily="2" charset="0"/>
                <a:cs typeface="Aharoni" panose="02010803020104030203" pitchFamily="2" charset="-79"/>
              </a:rPr>
              <a:t>locali,  aumentare la capacità di </a:t>
            </a:r>
            <a:r>
              <a:rPr lang="it-IT" sz="1400" b="1" dirty="0">
                <a:latin typeface="Montserrat" pitchFamily="2" charset="0"/>
                <a:cs typeface="Aharoni" panose="02010803020104030203" pitchFamily="2" charset="-79"/>
              </a:rPr>
              <a:t>advocacy</a:t>
            </a:r>
            <a:r>
              <a:rPr lang="it-IT" sz="1400" dirty="0">
                <a:latin typeface="Montserrat" pitchFamily="2" charset="0"/>
                <a:cs typeface="Aharoni" panose="02010803020104030203" pitchFamily="2" charset="-79"/>
              </a:rPr>
              <a:t> </a:t>
            </a:r>
            <a:r>
              <a:rPr lang="it-IT" sz="1400" b="1" dirty="0">
                <a:latin typeface="Montserrat" pitchFamily="2" charset="0"/>
                <a:cs typeface="Aharoni" panose="02010803020104030203" pitchFamily="2" charset="-79"/>
              </a:rPr>
              <a:t>locale, coinvolgendo la comunità educante</a:t>
            </a:r>
            <a:endParaRPr lang="it-IT" sz="1400" dirty="0">
              <a:latin typeface="Montserrat" pitchFamily="2" charset="0"/>
              <a:cs typeface="Aharoni" panose="02010803020104030203" pitchFamily="2" charset="-79"/>
            </a:endParaRPr>
          </a:p>
          <a:p>
            <a:pPr>
              <a:spcAft>
                <a:spcPts val="600"/>
              </a:spcAft>
            </a:pPr>
            <a:r>
              <a:rPr lang="it-IT" sz="1400" dirty="0">
                <a:solidFill>
                  <a:srgbClr val="FF0000"/>
                </a:solidFill>
                <a:latin typeface="Montserrat" pitchFamily="2" charset="0"/>
                <a:cs typeface="Aharoni" panose="02010803020104030203" pitchFamily="2" charset="-79"/>
              </a:rPr>
              <a:t>►  </a:t>
            </a:r>
            <a:r>
              <a:rPr lang="it-IT" sz="1400" dirty="0">
                <a:latin typeface="Montserrat" pitchFamily="2" charset="0"/>
                <a:cs typeface="Aharoni" panose="02010803020104030203" pitchFamily="2" charset="-79"/>
              </a:rPr>
              <a:t>Per formare </a:t>
            </a:r>
            <a:r>
              <a:rPr lang="it-IT" sz="1400" b="1" dirty="0">
                <a:latin typeface="Montserrat" pitchFamily="2" charset="0"/>
                <a:cs typeface="Aharoni" panose="02010803020104030203" pitchFamily="2" charset="-79"/>
              </a:rPr>
              <a:t>cittadine e cittadini attivi</a:t>
            </a:r>
            <a:r>
              <a:rPr lang="it-IT" sz="1400" dirty="0">
                <a:latin typeface="Montserrat" pitchFamily="2" charset="0"/>
                <a:cs typeface="Aharoni" panose="02010803020104030203" pitchFamily="2" charset="-79"/>
              </a:rPr>
              <a:t>, partecipi, responsabili e </a:t>
            </a:r>
            <a:r>
              <a:rPr lang="it-IT" sz="1400" b="1" dirty="0">
                <a:latin typeface="Montserrat" pitchFamily="2" charset="0"/>
                <a:cs typeface="Aharoni" panose="02010803020104030203" pitchFamily="2" charset="-79"/>
              </a:rPr>
              <a:t>competenti</a:t>
            </a:r>
            <a:r>
              <a:rPr lang="it-IT" sz="1400" dirty="0">
                <a:latin typeface="Montserrat" pitchFamily="2" charset="0"/>
                <a:cs typeface="Aharoni" panose="02010803020104030203" pitchFamily="2" charset="-79"/>
              </a:rPr>
              <a:t>, consapevoli dei loro diritti e dei loro doveri.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75E27EA7-4DED-B249-A125-5EA45EC955F0}"/>
              </a:ext>
            </a:extLst>
          </p:cNvPr>
          <p:cNvSpPr txBox="1"/>
          <p:nvPr/>
        </p:nvSpPr>
        <p:spPr>
          <a:xfrm>
            <a:off x="4899027" y="2003341"/>
            <a:ext cx="6869455" cy="380480"/>
          </a:xfrm>
          <a:prstGeom prst="rect">
            <a:avLst/>
          </a:prstGeom>
          <a:solidFill>
            <a:srgbClr val="014A96"/>
          </a:solidFill>
          <a:ln>
            <a:solidFill>
              <a:srgbClr val="014A96"/>
            </a:solidFill>
          </a:ln>
        </p:spPr>
        <p:txBody>
          <a:bodyPr wrap="square" lIns="72000" tIns="36000" rIns="36000" bIns="36000" rtlCol="0">
            <a:spAutoFit/>
          </a:bodyPr>
          <a:lstStyle/>
          <a:p>
            <a:pPr>
              <a:spcAft>
                <a:spcPts val="1000"/>
              </a:spcAft>
            </a:pPr>
            <a:r>
              <a:rPr lang="it-IT" sz="2000" dirty="0">
                <a:solidFill>
                  <a:schemeClr val="bg1"/>
                </a:solidFill>
                <a:latin typeface="Montserrat" pitchFamily="2" charset="0"/>
                <a:cs typeface="Aharoni" panose="02010803020104030203" pitchFamily="2" charset="-79"/>
              </a:rPr>
              <a:t>Perché abbiamo pensato a questo progetto?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9660FB5-E0AD-2043-BDD8-A078872DD7AB}"/>
              </a:ext>
            </a:extLst>
          </p:cNvPr>
          <p:cNvSpPr txBox="1"/>
          <p:nvPr/>
        </p:nvSpPr>
        <p:spPr>
          <a:xfrm>
            <a:off x="711319" y="214704"/>
            <a:ext cx="3140222" cy="2308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it-IT" sz="1500" b="1" dirty="0">
                <a:latin typeface="Montserrat" pitchFamily="2" charset="0"/>
                <a:cs typeface="Gill Sans Infant Std"/>
              </a:rPr>
              <a:t>CARATTERISTICHE</a:t>
            </a:r>
          </a:p>
        </p:txBody>
      </p:sp>
      <p:sp>
        <p:nvSpPr>
          <p:cNvPr id="37" name="Sottotitolo 2">
            <a:extLst>
              <a:ext uri="{FF2B5EF4-FFF2-40B4-BE49-F238E27FC236}">
                <a16:creationId xmlns:a16="http://schemas.microsoft.com/office/drawing/2014/main" id="{8FFE03EB-FDA3-154C-A9EB-132695FCC994}"/>
              </a:ext>
            </a:extLst>
          </p:cNvPr>
          <p:cNvSpPr txBox="1">
            <a:spLocks/>
          </p:cNvSpPr>
          <p:nvPr/>
        </p:nvSpPr>
        <p:spPr>
          <a:xfrm>
            <a:off x="491849" y="300181"/>
            <a:ext cx="3575432" cy="408546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2400" b="1" i="0" kern="1200">
                <a:solidFill>
                  <a:schemeClr val="tx2"/>
                </a:solidFill>
                <a:latin typeface="Gill Sans Infant Std"/>
                <a:ea typeface="+mn-ea"/>
                <a:cs typeface="Gill Sans Infant Std"/>
              </a:defRPr>
            </a:lvl1pPr>
            <a:lvl2pPr marL="457200" indent="0" algn="ctr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20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2pPr>
            <a:lvl3pPr marL="914400" indent="0" algn="ctr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None/>
              <a:defRPr sz="18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3pPr>
            <a:lvl4pPr marL="1371600" indent="0" algn="ctr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6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4pPr>
            <a:lvl5pPr marL="1828800" indent="0" algn="ctr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None/>
              <a:defRPr sz="16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it-IT" sz="1000" dirty="0">
              <a:solidFill>
                <a:schemeClr val="bg1"/>
              </a:solidFill>
              <a:latin typeface="Montserrat" pitchFamily="2" charset="0"/>
            </a:endParaRPr>
          </a:p>
          <a:p>
            <a:pPr marL="184150" indent="-184150" algn="l">
              <a:buFont typeface="Arial" panose="020B0604020202020204" pitchFamily="34" charset="0"/>
              <a:buChar char="•"/>
            </a:pPr>
            <a:r>
              <a:rPr lang="it-IT" sz="1100" u="none" strike="noStrike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latin typeface="Montserrat" pitchFamily="2" charset="0"/>
              </a:rPr>
              <a:t>Orientamento in aula  degli studenti e dei docenti alle azioni da intraprendere previste nel progetto</a:t>
            </a:r>
          </a:p>
          <a:p>
            <a:pPr marL="171450" indent="-1714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100" u="none" strike="noStrike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latin typeface="Montserrat" pitchFamily="2" charset="0"/>
              </a:rPr>
              <a:t>Rilevazione ex-ante ed ex-post di opinioni e conoscenze degli studenti riguardo i concetti di: integrazione sociale, legalità, trasgressione, devianza, volontariato, solidarietà, valori nel mondo giovanile, interpretazioni e rappresentazioni del crimine e delle sue cause, eventuali sentimenti di insicurezza e dell’allarme sociale, orientamento verso la legalità, dell’immaginario verso il carcere.</a:t>
            </a:r>
          </a:p>
          <a:p>
            <a:pPr marL="184150" indent="-184150" algn="l">
              <a:buFont typeface="Arial" panose="020B0604020202020204" pitchFamily="34" charset="0"/>
              <a:buChar char="•"/>
            </a:pPr>
            <a:r>
              <a:rPr lang="it-IT" sz="1100" u="none" strike="noStrike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latin typeface="Montserrat" pitchFamily="2" charset="0"/>
              </a:rPr>
              <a:t>Percorso Formativo alla “Cultura della Legalità” rivolto a studenti e insegnanti: con l’obiettivo di far conoscere  i meccanismi di illusione e di collusione</a:t>
            </a:r>
          </a:p>
          <a:p>
            <a:pPr marL="184150" indent="-184150" algn="l">
              <a:buFont typeface="Arial" panose="020B0604020202020204" pitchFamily="34" charset="0"/>
              <a:buChar char="•"/>
            </a:pPr>
            <a:r>
              <a:rPr lang="it-IT" sz="1100" u="none" strike="noStrike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latin typeface="Montserrat" pitchFamily="2" charset="0"/>
              </a:rPr>
              <a:t>Percorsi educativi di gruppo attraverso laboratori ed attività specifiche</a:t>
            </a:r>
          </a:p>
          <a:p>
            <a:pPr marL="184150" indent="-184150" algn="l">
              <a:buFont typeface="Arial" panose="020B0604020202020204" pitchFamily="34" charset="0"/>
              <a:buChar char="•"/>
            </a:pPr>
            <a:r>
              <a:rPr lang="it-IT" sz="1100" dirty="0">
                <a:solidFill>
                  <a:schemeClr val="accent4">
                    <a:lumMod val="20000"/>
                    <a:lumOff val="80000"/>
                  </a:schemeClr>
                </a:solidFill>
                <a:latin typeface="Montserrat" pitchFamily="2" charset="0"/>
              </a:rPr>
              <a:t>Uso consapevole dei social network,  storytelling </a:t>
            </a:r>
            <a:r>
              <a:rPr lang="it-IT" sz="11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Montserrat" pitchFamily="2" charset="0"/>
              </a:rPr>
              <a:t>digitale,creazione</a:t>
            </a:r>
            <a:r>
              <a:rPr lang="it-IT" sz="1100" dirty="0">
                <a:solidFill>
                  <a:schemeClr val="accent4">
                    <a:lumMod val="20000"/>
                    <a:lumOff val="80000"/>
                  </a:schemeClr>
                </a:solidFill>
                <a:latin typeface="Montserrat" pitchFamily="2" charset="0"/>
              </a:rPr>
              <a:t> podcast</a:t>
            </a:r>
          </a:p>
        </p:txBody>
      </p:sp>
      <p:pic>
        <p:nvPicPr>
          <p:cNvPr id="4" name="Immagine 3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6EDDB4C7-901F-31A9-D769-CDED6488F1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8210" y="214704"/>
            <a:ext cx="3469817" cy="1040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941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13">
            <a:extLst>
              <a:ext uri="{FF2B5EF4-FFF2-40B4-BE49-F238E27FC236}">
                <a16:creationId xmlns:a16="http://schemas.microsoft.com/office/drawing/2014/main" id="{FE3F9414-6E5B-4BE1-AE7E-E60CF9B3F75E}"/>
              </a:ext>
            </a:extLst>
          </p:cNvPr>
          <p:cNvSpPr txBox="1"/>
          <p:nvPr/>
        </p:nvSpPr>
        <p:spPr>
          <a:xfrm>
            <a:off x="1404376" y="1592083"/>
            <a:ext cx="9149332" cy="50090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 algn="just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550" u="none" strike="noStrike" dirty="0">
                <a:effectLst/>
                <a:latin typeface="Montserrat" pitchFamily="2" charset="0"/>
              </a:rPr>
              <a:t>Attivazione di processi di responsabilizzazione e incontro con referenti significativi e adulti competenti.</a:t>
            </a:r>
            <a:endParaRPr lang="it-IT" sz="1550" dirty="0">
              <a:effectLst/>
              <a:latin typeface="Montserrat" pitchFamily="2" charset="0"/>
            </a:endParaRPr>
          </a:p>
          <a:p>
            <a:pPr marL="285750" indent="-285750" algn="just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550" u="none" strike="noStrike" dirty="0">
                <a:effectLst/>
                <a:latin typeface="Montserrat" pitchFamily="2" charset="0"/>
              </a:rPr>
              <a:t>Interiorizzazione del rispetto delle regole, tenuta degli impegni e rispetto dei tempi.</a:t>
            </a:r>
            <a:endParaRPr lang="it-IT" sz="1550" dirty="0">
              <a:effectLst/>
              <a:latin typeface="Montserrat" pitchFamily="2" charset="0"/>
            </a:endParaRPr>
          </a:p>
          <a:p>
            <a:pPr marL="285750" indent="-285750" algn="just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550" u="none" strike="noStrike" dirty="0">
                <a:effectLst/>
                <a:latin typeface="Montserrat" pitchFamily="2" charset="0"/>
              </a:rPr>
              <a:t>Fornire agli studenti  occasioni di accompagnamento ai percorsi educativi, proposti dal progetto</a:t>
            </a:r>
            <a:endParaRPr lang="it-IT" sz="1550" dirty="0">
              <a:effectLst/>
              <a:latin typeface="Montserrat" pitchFamily="2" charset="0"/>
            </a:endParaRPr>
          </a:p>
          <a:p>
            <a:pPr marL="285750" indent="-285750" algn="just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550" u="none" strike="noStrike" dirty="0">
                <a:effectLst/>
                <a:latin typeface="Montserrat" pitchFamily="2" charset="0"/>
              </a:rPr>
              <a:t>Rilevare un cambiamento dello stile di vita, l’interiorizzazione ed il rispetto di regole di pacifica convivenza, la condivisione di norme e valori, l’acquisizione di abilità sociali e, non ultimo, l'instaurarsi di relazioni significative, anche dentro le famiglie e nelle reti sociali delle scuole..</a:t>
            </a:r>
            <a:endParaRPr lang="it-IT" sz="1550" dirty="0">
              <a:effectLst/>
              <a:latin typeface="Montserrat" pitchFamily="2" charset="0"/>
            </a:endParaRPr>
          </a:p>
          <a:p>
            <a:pPr marL="285750" indent="-28575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550" u="none" strike="noStrike" dirty="0">
                <a:effectLst/>
                <a:latin typeface="Montserrat" pitchFamily="2" charset="0"/>
              </a:rPr>
              <a:t>Competenza e uso consapevole degli strumenti digitali</a:t>
            </a:r>
          </a:p>
          <a:p>
            <a:pPr marL="285750" indent="-28575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550" u="none" strike="noStrike" dirty="0">
                <a:effectLst/>
                <a:latin typeface="Montserrat" pitchFamily="2" charset="0"/>
              </a:rPr>
              <a:t>Consapevolezza del funzionamento del sistema mafia a livello locale e delle sue influenze a livello culturale</a:t>
            </a:r>
          </a:p>
          <a:p>
            <a:pPr marL="285750" indent="-28575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550" u="none" strike="noStrike" dirty="0">
                <a:effectLst/>
                <a:latin typeface="Montserrat" pitchFamily="2" charset="0"/>
              </a:rPr>
              <a:t>Conoscenza e riconoscimento dei nodi della rete sociale nel contrasto alla criminalità organizzata </a:t>
            </a:r>
          </a:p>
          <a:p>
            <a:pPr marL="285750" indent="-28575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550" u="none" strike="noStrike" dirty="0">
                <a:effectLst/>
                <a:latin typeface="Montserrat" pitchFamily="2" charset="0"/>
              </a:rPr>
              <a:t>Sviluppo del pensiero critico e competenze sociali nelle relazioni con gli altri </a:t>
            </a:r>
          </a:p>
          <a:p>
            <a:pPr marL="285750" indent="-285750"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550" u="none" strike="noStrike" dirty="0">
                <a:effectLst/>
                <a:latin typeface="Montserrat" pitchFamily="2" charset="0"/>
              </a:rPr>
              <a:t>Consapevolezza e conoscenza delle opportunità esistenti attraverso realtà positive sul proprio territorio</a:t>
            </a:r>
          </a:p>
          <a:p>
            <a:pPr marL="285750" indent="-285750" algn="just" fontAlgn="base">
              <a:buFont typeface="Arial" panose="020B0604020202020204" pitchFamily="34" charset="0"/>
              <a:buChar char="•"/>
            </a:pPr>
            <a:r>
              <a:rPr lang="it-IT" sz="1550" dirty="0">
                <a:latin typeface="Montserrat" pitchFamily="2" charset="0"/>
              </a:rPr>
              <a:t>strumenti di comunicazione (social network, video e podcast)</a:t>
            </a:r>
          </a:p>
          <a:p>
            <a:pPr marL="285750" indent="-285750" algn="just" fontAlgn="base">
              <a:buFont typeface="Arial" panose="020B0604020202020204" pitchFamily="34" charset="0"/>
              <a:buChar char="•"/>
            </a:pPr>
            <a:r>
              <a:rPr lang="it-IT" sz="1550" dirty="0">
                <a:latin typeface="Montserrat" pitchFamily="2" charset="0"/>
              </a:rPr>
              <a:t>community engagement ed empowerment di comunità</a:t>
            </a:r>
          </a:p>
          <a:p>
            <a:pPr marL="285750" indent="-285750" algn="just" fontAlgn="base">
              <a:buFont typeface="Arial" panose="020B0604020202020204" pitchFamily="34" charset="0"/>
              <a:buChar char="•"/>
            </a:pPr>
            <a:r>
              <a:rPr lang="it-IT" sz="1550" dirty="0">
                <a:latin typeface="Montserrat" pitchFamily="2" charset="0"/>
              </a:rPr>
              <a:t>Conoscenza del proprio territorio e degli attori di cambiamento (</a:t>
            </a:r>
            <a:r>
              <a:rPr lang="it-IT" sz="1550" dirty="0" err="1">
                <a:latin typeface="Montserrat" pitchFamily="2" charset="0"/>
              </a:rPr>
              <a:t>role</a:t>
            </a:r>
            <a:r>
              <a:rPr lang="it-IT" sz="1550" dirty="0">
                <a:latin typeface="Montserrat" pitchFamily="2" charset="0"/>
              </a:rPr>
              <a:t> model)</a:t>
            </a:r>
          </a:p>
          <a:p>
            <a:pPr marL="285750" indent="-285750" algn="just" fontAlgn="base">
              <a:buFont typeface="Arial" panose="020B0604020202020204" pitchFamily="34" charset="0"/>
              <a:buChar char="•"/>
            </a:pPr>
            <a:r>
              <a:rPr lang="it-IT" sz="1550" dirty="0">
                <a:latin typeface="Montserrat" pitchFamily="2" charset="0"/>
              </a:rPr>
              <a:t>Percorsi specifici e coinvolgimento dei docenti e della comunità educante</a:t>
            </a:r>
          </a:p>
        </p:txBody>
      </p:sp>
      <p:sp>
        <p:nvSpPr>
          <p:cNvPr id="7" name="CasellaDiTesto 18">
            <a:extLst>
              <a:ext uri="{FF2B5EF4-FFF2-40B4-BE49-F238E27FC236}">
                <a16:creationId xmlns:a16="http://schemas.microsoft.com/office/drawing/2014/main" id="{9DB22DF4-2255-42CE-97C4-4328B6B2A42B}"/>
              </a:ext>
            </a:extLst>
          </p:cNvPr>
          <p:cNvSpPr txBox="1"/>
          <p:nvPr/>
        </p:nvSpPr>
        <p:spPr>
          <a:xfrm>
            <a:off x="4725246" y="908161"/>
            <a:ext cx="6014055" cy="349702"/>
          </a:xfrm>
          <a:prstGeom prst="rect">
            <a:avLst/>
          </a:prstGeom>
          <a:solidFill>
            <a:srgbClr val="014A96"/>
          </a:solidFill>
          <a:ln>
            <a:solidFill>
              <a:srgbClr val="014A96"/>
            </a:solidFill>
          </a:ln>
        </p:spPr>
        <p:txBody>
          <a:bodyPr wrap="square" lIns="72000" tIns="36000" rIns="36000" bIns="36000" rtlCol="0">
            <a:spAutoFit/>
          </a:bodyPr>
          <a:lstStyle/>
          <a:p>
            <a:pPr>
              <a:spcAft>
                <a:spcPts val="1000"/>
              </a:spcAft>
            </a:pPr>
            <a:r>
              <a:rPr lang="it-IT" b="1" dirty="0">
                <a:solidFill>
                  <a:schemeClr val="bg1"/>
                </a:solidFill>
                <a:latin typeface="Montserrat" pitchFamily="2" charset="0"/>
              </a:rPr>
              <a:t>Le competenze e gli approfondimenti tematici:</a:t>
            </a:r>
          </a:p>
        </p:txBody>
      </p:sp>
      <p:sp>
        <p:nvSpPr>
          <p:cNvPr id="11" name="Titolo 1">
            <a:extLst>
              <a:ext uri="{FF2B5EF4-FFF2-40B4-BE49-F238E27FC236}">
                <a16:creationId xmlns:a16="http://schemas.microsoft.com/office/drawing/2014/main" id="{5A4E5277-0B43-43ED-87CE-9748379C9404}"/>
              </a:ext>
            </a:extLst>
          </p:cNvPr>
          <p:cNvSpPr txBox="1">
            <a:spLocks/>
          </p:cNvSpPr>
          <p:nvPr/>
        </p:nvSpPr>
        <p:spPr>
          <a:xfrm>
            <a:off x="2197894" y="182539"/>
            <a:ext cx="7242632" cy="8805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300" b="1" dirty="0">
                <a:latin typeface="Montserrat" pitchFamily="2" charset="0"/>
              </a:rPr>
              <a:t>L’OFFERTA DIDATTICA  </a:t>
            </a:r>
            <a:endParaRPr lang="it-IT" sz="2300" b="1" dirty="0">
              <a:solidFill>
                <a:schemeClr val="tx2"/>
              </a:solidFill>
              <a:latin typeface="Montserrat" pitchFamily="2" charset="0"/>
            </a:endParaRPr>
          </a:p>
        </p:txBody>
      </p:sp>
      <p:grpSp>
        <p:nvGrpSpPr>
          <p:cNvPr id="17" name="Gruppo 10">
            <a:extLst>
              <a:ext uri="{FF2B5EF4-FFF2-40B4-BE49-F238E27FC236}">
                <a16:creationId xmlns:a16="http://schemas.microsoft.com/office/drawing/2014/main" id="{FF3DD97C-0DC0-4365-9380-5C4DE4311144}"/>
              </a:ext>
            </a:extLst>
          </p:cNvPr>
          <p:cNvGrpSpPr/>
          <p:nvPr/>
        </p:nvGrpSpPr>
        <p:grpSpPr>
          <a:xfrm>
            <a:off x="1452699" y="4298298"/>
            <a:ext cx="7634268" cy="3156426"/>
            <a:chOff x="4149237" y="2830094"/>
            <a:chExt cx="7634268" cy="3156426"/>
          </a:xfrm>
        </p:grpSpPr>
        <p:sp>
          <p:nvSpPr>
            <p:cNvPr id="18" name="Sottotitolo 2">
              <a:extLst>
                <a:ext uri="{FF2B5EF4-FFF2-40B4-BE49-F238E27FC236}">
                  <a16:creationId xmlns:a16="http://schemas.microsoft.com/office/drawing/2014/main" id="{DFD8A59A-6365-4A19-99E8-7DCF8B97FA35}"/>
                </a:ext>
              </a:extLst>
            </p:cNvPr>
            <p:cNvSpPr txBox="1">
              <a:spLocks/>
            </p:cNvSpPr>
            <p:nvPr/>
          </p:nvSpPr>
          <p:spPr>
            <a:xfrm>
              <a:off x="4149237" y="2830094"/>
              <a:ext cx="3807305" cy="797393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>
              <a:lvl1pPr marL="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Font typeface="Arial"/>
                <a:buNone/>
                <a:defRPr sz="2400" b="1" i="0" kern="1200">
                  <a:solidFill>
                    <a:schemeClr val="tx2"/>
                  </a:solidFill>
                  <a:latin typeface="Gill Sans Infant Std"/>
                  <a:ea typeface="+mn-ea"/>
                  <a:cs typeface="Gill Sans Infant Std"/>
                </a:defRPr>
              </a:lvl1pPr>
              <a:lvl2pPr marL="4572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Font typeface="Arial"/>
                <a:buNone/>
                <a:defRPr sz="20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2pPr>
              <a:lvl3pPr marL="9144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Font typeface="Arial"/>
                <a:buNone/>
                <a:defRPr sz="18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3pPr>
              <a:lvl4pPr marL="13716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Font typeface="Arial"/>
                <a:buNone/>
                <a:defRPr sz="16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4pPr>
              <a:lvl5pPr marL="18288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Font typeface="Arial"/>
                <a:buNone/>
                <a:defRPr sz="16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0"/>
                </a:spcAft>
              </a:pPr>
              <a:endParaRPr lang="it-IT" sz="1600" b="0" dirty="0">
                <a:solidFill>
                  <a:schemeClr val="tx1"/>
                </a:solidFill>
              </a:endParaRPr>
            </a:p>
          </p:txBody>
        </p:sp>
        <p:sp>
          <p:nvSpPr>
            <p:cNvPr id="19" name="Sottotitolo 2">
              <a:extLst>
                <a:ext uri="{FF2B5EF4-FFF2-40B4-BE49-F238E27FC236}">
                  <a16:creationId xmlns:a16="http://schemas.microsoft.com/office/drawing/2014/main" id="{D4593D76-B8B3-417E-8787-D8C8E8A014C3}"/>
                </a:ext>
              </a:extLst>
            </p:cNvPr>
            <p:cNvSpPr txBox="1">
              <a:spLocks/>
            </p:cNvSpPr>
            <p:nvPr/>
          </p:nvSpPr>
          <p:spPr>
            <a:xfrm>
              <a:off x="4149237" y="4002152"/>
              <a:ext cx="3571315" cy="797393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>
              <a:lvl1pPr marL="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Font typeface="Arial"/>
                <a:buNone/>
                <a:defRPr sz="2400" b="1" i="0" kern="1200">
                  <a:solidFill>
                    <a:schemeClr val="tx2"/>
                  </a:solidFill>
                  <a:latin typeface="Gill Sans Infant Std"/>
                  <a:ea typeface="+mn-ea"/>
                  <a:cs typeface="Gill Sans Infant Std"/>
                </a:defRPr>
              </a:lvl1pPr>
              <a:lvl2pPr marL="4572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Font typeface="Arial"/>
                <a:buNone/>
                <a:defRPr sz="20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2pPr>
              <a:lvl3pPr marL="9144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Font typeface="Arial"/>
                <a:buNone/>
                <a:defRPr sz="18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3pPr>
              <a:lvl4pPr marL="13716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Font typeface="Arial"/>
                <a:buNone/>
                <a:defRPr sz="16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4pPr>
              <a:lvl5pPr marL="18288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Font typeface="Arial"/>
                <a:buNone/>
                <a:defRPr sz="16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t-IT" sz="1600" b="0" dirty="0">
                <a:solidFill>
                  <a:schemeClr val="tx1"/>
                </a:solidFill>
              </a:endParaRPr>
            </a:p>
          </p:txBody>
        </p:sp>
        <p:sp>
          <p:nvSpPr>
            <p:cNvPr id="20" name="Sottotitolo 2">
              <a:extLst>
                <a:ext uri="{FF2B5EF4-FFF2-40B4-BE49-F238E27FC236}">
                  <a16:creationId xmlns:a16="http://schemas.microsoft.com/office/drawing/2014/main" id="{E563BE0C-98CB-4834-B766-E66443EEACF7}"/>
                </a:ext>
              </a:extLst>
            </p:cNvPr>
            <p:cNvSpPr txBox="1">
              <a:spLocks/>
            </p:cNvSpPr>
            <p:nvPr/>
          </p:nvSpPr>
          <p:spPr>
            <a:xfrm>
              <a:off x="8301100" y="4014386"/>
              <a:ext cx="3482405" cy="797393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>
              <a:lvl1pPr marL="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Font typeface="Arial"/>
                <a:buNone/>
                <a:defRPr sz="2400" b="1" i="0" kern="1200">
                  <a:solidFill>
                    <a:schemeClr val="tx2"/>
                  </a:solidFill>
                  <a:latin typeface="Gill Sans Infant Std"/>
                  <a:ea typeface="+mn-ea"/>
                  <a:cs typeface="Gill Sans Infant Std"/>
                </a:defRPr>
              </a:lvl1pPr>
              <a:lvl2pPr marL="4572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Font typeface="Arial"/>
                <a:buNone/>
                <a:defRPr sz="20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2pPr>
              <a:lvl3pPr marL="9144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Font typeface="Arial"/>
                <a:buNone/>
                <a:defRPr sz="18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3pPr>
              <a:lvl4pPr marL="13716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Font typeface="Arial"/>
                <a:buNone/>
                <a:defRPr sz="16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4pPr>
              <a:lvl5pPr marL="18288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Font typeface="Arial"/>
                <a:buNone/>
                <a:defRPr sz="16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t-IT" sz="1600" b="0" dirty="0">
                <a:solidFill>
                  <a:schemeClr val="tx1"/>
                </a:solidFill>
              </a:endParaRPr>
            </a:p>
          </p:txBody>
        </p:sp>
        <p:sp>
          <p:nvSpPr>
            <p:cNvPr id="21" name="Sottotitolo 2">
              <a:extLst>
                <a:ext uri="{FF2B5EF4-FFF2-40B4-BE49-F238E27FC236}">
                  <a16:creationId xmlns:a16="http://schemas.microsoft.com/office/drawing/2014/main" id="{E1E33198-035F-40C0-B1C2-90855E9F86AC}"/>
                </a:ext>
              </a:extLst>
            </p:cNvPr>
            <p:cNvSpPr txBox="1">
              <a:spLocks/>
            </p:cNvSpPr>
            <p:nvPr/>
          </p:nvSpPr>
          <p:spPr>
            <a:xfrm>
              <a:off x="4149237" y="5189127"/>
              <a:ext cx="3571315" cy="797393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>
              <a:lvl1pPr marL="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Font typeface="Arial"/>
                <a:buNone/>
                <a:defRPr sz="2400" b="1" i="0" kern="1200">
                  <a:solidFill>
                    <a:schemeClr val="tx2"/>
                  </a:solidFill>
                  <a:latin typeface="Gill Sans Infant Std"/>
                  <a:ea typeface="+mn-ea"/>
                  <a:cs typeface="Gill Sans Infant Std"/>
                </a:defRPr>
              </a:lvl1pPr>
              <a:lvl2pPr marL="4572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Font typeface="Arial"/>
                <a:buNone/>
                <a:defRPr sz="20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2pPr>
              <a:lvl3pPr marL="9144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Font typeface="Arial"/>
                <a:buNone/>
                <a:defRPr sz="18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3pPr>
              <a:lvl4pPr marL="13716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Font typeface="Arial"/>
                <a:buNone/>
                <a:defRPr sz="16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4pPr>
              <a:lvl5pPr marL="1828800" indent="0" algn="ctr" defTabSz="457200" rtl="0" eaLnBrk="1" latinLnBrk="0" hangingPunct="1">
                <a:spcBef>
                  <a:spcPts val="0"/>
                </a:spcBef>
                <a:spcAft>
                  <a:spcPts val="600"/>
                </a:spcAft>
                <a:buClr>
                  <a:schemeClr val="tx2"/>
                </a:buClr>
                <a:buFont typeface="Arial"/>
                <a:buNone/>
                <a:defRPr sz="1600" b="0" i="0" kern="1200">
                  <a:solidFill>
                    <a:schemeClr val="tx1"/>
                  </a:solidFill>
                  <a:latin typeface="Gill Sans Infant Std"/>
                  <a:ea typeface="+mn-ea"/>
                  <a:cs typeface="Gill Sans Infant Std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t-IT" sz="1600" b="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Rettangolo 1">
            <a:extLst>
              <a:ext uri="{FF2B5EF4-FFF2-40B4-BE49-F238E27FC236}">
                <a16:creationId xmlns:a16="http://schemas.microsoft.com/office/drawing/2014/main" id="{F985D7C4-8CD0-8BFF-9A88-88F2584291A1}"/>
              </a:ext>
            </a:extLst>
          </p:cNvPr>
          <p:cNvSpPr/>
          <p:nvPr/>
        </p:nvSpPr>
        <p:spPr>
          <a:xfrm>
            <a:off x="1218783" y="1370231"/>
            <a:ext cx="9520518" cy="5401213"/>
          </a:xfrm>
          <a:prstGeom prst="rect">
            <a:avLst/>
          </a:prstGeom>
          <a:noFill/>
          <a:ln w="28575">
            <a:solidFill>
              <a:srgbClr val="014A96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4714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3954</TotalTime>
  <Words>530</Words>
  <Application>Microsoft Office PowerPoint</Application>
  <PresentationFormat>Widescreen</PresentationFormat>
  <Paragraphs>38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Gill Sans Infant Std</vt:lpstr>
      <vt:lpstr>Montserrat</vt:lpstr>
      <vt:lpstr>Tema di Office</vt:lpstr>
      <vt:lpstr>CARONTE: TRAGHETTARE IDEE DI LEGALITA’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SCUOLA DI CITTADINANZA</dc:title>
  <dc:creator>Serpieri, Enrico</dc:creator>
  <cp:lastModifiedBy>DANILO AVILA</cp:lastModifiedBy>
  <cp:revision>30</cp:revision>
  <dcterms:created xsi:type="dcterms:W3CDTF">2022-08-29T09:21:35Z</dcterms:created>
  <dcterms:modified xsi:type="dcterms:W3CDTF">2022-10-17T14:15:14Z</dcterms:modified>
</cp:coreProperties>
</file>